
<file path=[Content_Types].xml><?xml version="1.0" encoding="utf-8"?>
<Types xmlns="http://schemas.openxmlformats.org/package/2006/content-types">
  <Default Extension="xml" ContentType="application/xml"/>
  <Default Extension="wmf" ContentType="image/x-wmf"/>
  <Default Extension="jp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6"/>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10B"/>
    <a:srgbClr val="238C1C"/>
    <a:srgbClr val="D3272C"/>
    <a:srgbClr val="1760A7"/>
    <a:srgbClr val="0D5FB0"/>
    <a:srgbClr val="E13039"/>
    <a:srgbClr val="FB0006"/>
    <a:srgbClr val="1825FF"/>
    <a:srgbClr val="E0E0E0"/>
    <a:srgbClr val="FD86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3471" autoAdjust="0"/>
  </p:normalViewPr>
  <p:slideViewPr>
    <p:cSldViewPr snapToGrid="0" snapToObjects="1">
      <p:cViewPr varScale="1">
        <p:scale>
          <a:sx n="97" d="100"/>
          <a:sy n="97" d="100"/>
        </p:scale>
        <p:origin x="-128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11/11/15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wmf"/></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wmf"/><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31308"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446793"/>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pic>
        <p:nvPicPr>
          <p:cNvPr id="2" name="Picture 1"/>
          <p:cNvPicPr>
            <a:picLocks noChangeAspect="1"/>
          </p:cNvPicPr>
          <p:nvPr/>
        </p:nvPicPr>
        <p:blipFill rotWithShape="1">
          <a:blip r:embed="rId3"/>
          <a:srcRect l="5966" b="14111"/>
          <a:stretch/>
        </p:blipFill>
        <p:spPr>
          <a:xfrm>
            <a:off x="1056970" y="3416616"/>
            <a:ext cx="7897260" cy="2005077"/>
          </a:xfrm>
          <a:prstGeom prst="rect">
            <a:avLst/>
          </a:prstGeom>
        </p:spPr>
      </p:pic>
      <p:sp>
        <p:nvSpPr>
          <p:cNvPr id="64" name="TextBox 63"/>
          <p:cNvSpPr txBox="1"/>
          <p:nvPr/>
        </p:nvSpPr>
        <p:spPr>
          <a:xfrm>
            <a:off x="139226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-15</a:t>
            </a:r>
          </a:p>
        </p:txBody>
      </p:sp>
      <p:sp>
        <p:nvSpPr>
          <p:cNvPr id="65" name="TextBox 64"/>
          <p:cNvSpPr txBox="1"/>
          <p:nvPr/>
        </p:nvSpPr>
        <p:spPr>
          <a:xfrm>
            <a:off x="412359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-10</a:t>
            </a:r>
          </a:p>
        </p:txBody>
      </p:sp>
      <p:sp>
        <p:nvSpPr>
          <p:cNvPr id="66" name="TextBox 65"/>
          <p:cNvSpPr txBox="1"/>
          <p:nvPr/>
        </p:nvSpPr>
        <p:spPr>
          <a:xfrm>
            <a:off x="6864681" y="5308293"/>
            <a:ext cx="330627"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-5</a:t>
            </a:r>
          </a:p>
        </p:txBody>
      </p:sp>
      <p:sp>
        <p:nvSpPr>
          <p:cNvPr id="67" name="TextBox 66"/>
          <p:cNvSpPr txBox="1"/>
          <p:nvPr/>
        </p:nvSpPr>
        <p:spPr>
          <a:xfrm>
            <a:off x="844444" y="5128272"/>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a:t>
            </a:r>
          </a:p>
        </p:txBody>
      </p:sp>
      <p:sp>
        <p:nvSpPr>
          <p:cNvPr id="68" name="TextBox 67"/>
          <p:cNvSpPr txBox="1"/>
          <p:nvPr/>
        </p:nvSpPr>
        <p:spPr>
          <a:xfrm>
            <a:off x="844444" y="4324967"/>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2</a:t>
            </a:r>
          </a:p>
        </p:txBody>
      </p:sp>
      <p:sp>
        <p:nvSpPr>
          <p:cNvPr id="69" name="TextBox 68"/>
          <p:cNvSpPr txBox="1"/>
          <p:nvPr/>
        </p:nvSpPr>
        <p:spPr>
          <a:xfrm>
            <a:off x="844444" y="3461005"/>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3</a:t>
            </a:r>
          </a:p>
        </p:txBody>
      </p:sp>
    </p:spTree>
    <p:extLst>
      <p:ext uri="{BB962C8B-B14F-4D97-AF65-F5344CB8AC3E}">
        <p14:creationId xmlns:p14="http://schemas.microsoft.com/office/powerpoint/2010/main" val="41884526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3"/>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4699"/>
          <a:stretch/>
        </p:blipFill>
        <p:spPr>
          <a:xfrm>
            <a:off x="5254398" y="486561"/>
            <a:ext cx="3529915" cy="4611315"/>
          </a:xfrm>
          <a:prstGeom prst="rect">
            <a:avLst/>
          </a:prstGeom>
        </p:spPr>
      </p:pic>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442864" y="4612845"/>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03462" y="1600875"/>
            <a:ext cx="452368" cy="369332"/>
          </a:xfrm>
          <a:prstGeom prst="rect">
            <a:avLst/>
          </a:prstGeom>
          <a:solidFill>
            <a:schemeClr val="bg1"/>
          </a:solidFill>
        </p:spPr>
        <p:txBody>
          <a:bodyPr wrap="none" rtlCol="0">
            <a:spAutoFit/>
          </a:bodyPr>
          <a:lstStyle/>
          <a:p>
            <a:r>
              <a:rPr lang="en-US" b="1" dirty="0" smtClean="0"/>
              <a:t>(b)</a:t>
            </a:r>
            <a:endParaRPr lang="en-US" b="1" dirty="0"/>
          </a:p>
        </p:txBody>
      </p:sp>
      <p:sp>
        <p:nvSpPr>
          <p:cNvPr id="15" name="TextBox 14"/>
          <p:cNvSpPr txBox="1"/>
          <p:nvPr/>
        </p:nvSpPr>
        <p:spPr>
          <a:xfrm>
            <a:off x="-25850" y="1600875"/>
            <a:ext cx="442750" cy="369332"/>
          </a:xfrm>
          <a:prstGeom prst="rect">
            <a:avLst/>
          </a:prstGeom>
          <a:noFill/>
        </p:spPr>
        <p:txBody>
          <a:bodyPr wrap="none" rtlCol="0">
            <a:spAutoFit/>
          </a:bodyPr>
          <a:lstStyle/>
          <a:p>
            <a:r>
              <a:rPr lang="en-US" b="1" dirty="0" smtClean="0"/>
              <a:t>(a)</a:t>
            </a:r>
            <a:endParaRPr lang="en-US" b="1" dirty="0"/>
          </a:p>
        </p:txBody>
      </p:sp>
      <p:sp>
        <p:nvSpPr>
          <p:cNvPr id="27" name="TextBox 26"/>
          <p:cNvSpPr txBox="1"/>
          <p:nvPr/>
        </p:nvSpPr>
        <p:spPr>
          <a:xfrm>
            <a:off x="3524764" y="4861132"/>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1 - Specificity</a:t>
            </a:r>
            <a:endParaRPr lang="en-US" sz="1400" dirty="0">
              <a:latin typeface="Arial" panose="020B0604020202020204" pitchFamily="34" charset="0"/>
              <a:cs typeface="Arial" panose="020B0604020202020204" pitchFamily="34" charset="0"/>
            </a:endParaRPr>
          </a:p>
        </p:txBody>
      </p:sp>
      <p:grpSp>
        <p:nvGrpSpPr>
          <p:cNvPr id="14" name="Group 13"/>
          <p:cNvGrpSpPr/>
          <p:nvPr/>
        </p:nvGrpSpPr>
        <p:grpSpPr>
          <a:xfrm>
            <a:off x="2538094" y="1782533"/>
            <a:ext cx="3548676" cy="3161768"/>
            <a:chOff x="2497558" y="1782533"/>
            <a:chExt cx="3548676" cy="3161768"/>
          </a:xfrm>
        </p:grpSpPr>
        <p:pic>
          <p:nvPicPr>
            <p:cNvPr id="66" name="Picture 65"/>
            <p:cNvPicPr>
              <a:picLocks noChangeAspect="1"/>
            </p:cNvPicPr>
            <p:nvPr/>
          </p:nvPicPr>
          <p:blipFill rotWithShape="1">
            <a:blip r:embed="rId2"/>
            <a:srcRect l="31941" t="6156" r="25670" b="10873"/>
            <a:stretch/>
          </p:blipFill>
          <p:spPr>
            <a:xfrm>
              <a:off x="2894973" y="1817411"/>
              <a:ext cx="3151261" cy="2926080"/>
            </a:xfrm>
            <a:prstGeom prst="rect">
              <a:avLst/>
            </a:prstGeom>
          </p:spPr>
        </p:pic>
        <p:grpSp>
          <p:nvGrpSpPr>
            <p:cNvPr id="67" name="Group 66"/>
            <p:cNvGrpSpPr/>
            <p:nvPr/>
          </p:nvGrpSpPr>
          <p:grpSpPr>
            <a:xfrm>
              <a:off x="2497558" y="1782533"/>
              <a:ext cx="3546031" cy="3161768"/>
              <a:chOff x="2497559" y="1887626"/>
              <a:chExt cx="3428166" cy="3056675"/>
            </a:xfrm>
          </p:grpSpPr>
          <p:sp>
            <p:nvSpPr>
              <p:cNvPr id="26" name="TextBox 25"/>
              <p:cNvSpPr txBox="1"/>
              <p:nvPr/>
            </p:nvSpPr>
            <p:spPr>
              <a:xfrm rot="16200000">
                <a:off x="1796772" y="3346179"/>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Sensitivity</a:t>
                </a: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2569093" y="460964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0" name="TextBox 29"/>
              <p:cNvSpPr txBox="1"/>
              <p:nvPr/>
            </p:nvSpPr>
            <p:spPr>
              <a:xfrm>
                <a:off x="2569093" y="1887626"/>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31" name="TextBox 30"/>
              <p:cNvSpPr txBox="1"/>
              <p:nvPr/>
            </p:nvSpPr>
            <p:spPr>
              <a:xfrm>
                <a:off x="2569093" y="324863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2" name="TextBox 31"/>
              <p:cNvSpPr txBox="1"/>
              <p:nvPr/>
            </p:nvSpPr>
            <p:spPr>
              <a:xfrm>
                <a:off x="2727324"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3" name="TextBox 32"/>
              <p:cNvSpPr txBox="1"/>
              <p:nvPr/>
            </p:nvSpPr>
            <p:spPr>
              <a:xfrm>
                <a:off x="4078722"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4" name="TextBox 33"/>
              <p:cNvSpPr txBox="1"/>
              <p:nvPr/>
            </p:nvSpPr>
            <p:spPr>
              <a:xfrm>
                <a:off x="5430120"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nvGrpSpPr>
              <p:cNvPr id="39" name="Group 38"/>
              <p:cNvGrpSpPr/>
              <p:nvPr/>
            </p:nvGrpSpPr>
            <p:grpSpPr>
              <a:xfrm>
                <a:off x="3959116" y="3718619"/>
                <a:ext cx="1816509" cy="1015663"/>
                <a:chOff x="4901419" y="4097276"/>
                <a:chExt cx="2192171" cy="1225706"/>
              </a:xfrm>
            </p:grpSpPr>
            <p:sp>
              <p:nvSpPr>
                <p:cNvPr id="7" name="TextBox 6"/>
                <p:cNvSpPr txBox="1"/>
                <p:nvPr/>
              </p:nvSpPr>
              <p:spPr>
                <a:xfrm>
                  <a:off x="5136748" y="4097276"/>
                  <a:ext cx="1956842" cy="1225706"/>
                </a:xfrm>
                <a:prstGeom prst="rect">
                  <a:avLst/>
                </a:prstGeom>
                <a:noFill/>
              </p:spPr>
              <p:txBody>
                <a:bodyPr wrap="none" rtlCol="0">
                  <a:spAutoFit/>
                </a:bodyPr>
                <a:lstStyle/>
                <a:p>
                  <a:r>
                    <a:rPr lang="en-US" sz="1200" dirty="0" smtClean="0">
                      <a:latin typeface="Arial"/>
                      <a:cs typeface="Arial"/>
                    </a:rPr>
                    <a:t>Multivariate Features</a:t>
                  </a:r>
                </a:p>
                <a:p>
                  <a:r>
                    <a:rPr lang="en-US" sz="1200" dirty="0" smtClean="0">
                      <a:latin typeface="Arial"/>
                      <a:cs typeface="Arial"/>
                    </a:rPr>
                    <a:t>Morphology </a:t>
                  </a:r>
                </a:p>
                <a:p>
                  <a:r>
                    <a:rPr lang="en-US" sz="1200" dirty="0" smtClean="0">
                      <a:latin typeface="Arial"/>
                      <a:cs typeface="Arial"/>
                    </a:rPr>
                    <a:t>Optical Phase</a:t>
                  </a:r>
                </a:p>
                <a:p>
                  <a:r>
                    <a:rPr lang="en-US" sz="1200" dirty="0" smtClean="0">
                      <a:latin typeface="Arial"/>
                      <a:cs typeface="Arial"/>
                    </a:rPr>
                    <a:t>Optical Loss</a:t>
                  </a:r>
                </a:p>
                <a:p>
                  <a:r>
                    <a:rPr lang="en-US" sz="1200" dirty="0" smtClean="0">
                      <a:latin typeface="Arial"/>
                      <a:cs typeface="Arial"/>
                    </a:rPr>
                    <a:t>Random Guess</a:t>
                  </a:r>
                  <a:endParaRPr lang="en-US" sz="1200" dirty="0">
                    <a:latin typeface="Arial"/>
                    <a:cs typeface="Arial"/>
                  </a:endParaRPr>
                </a:p>
              </p:txBody>
            </p:sp>
            <p:cxnSp>
              <p:nvCxnSpPr>
                <p:cNvPr id="13" name="Straight Connector 12"/>
                <p:cNvCxnSpPr/>
                <p:nvPr/>
              </p:nvCxnSpPr>
              <p:spPr>
                <a:xfrm>
                  <a:off x="4901419" y="4309681"/>
                  <a:ext cx="307481" cy="0"/>
                </a:xfrm>
                <a:prstGeom prst="line">
                  <a:avLst/>
                </a:prstGeom>
                <a:ln w="57150" cmpd="sng">
                  <a:solidFill>
                    <a:srgbClr val="246CAE"/>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01419" y="4519499"/>
                  <a:ext cx="307481" cy="0"/>
                </a:xfrm>
                <a:prstGeom prst="line">
                  <a:avLst/>
                </a:prstGeom>
                <a:ln w="57150" cmpd="sng">
                  <a:solidFill>
                    <a:srgbClr val="E13039"/>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901419" y="4729317"/>
                  <a:ext cx="307481" cy="0"/>
                </a:xfrm>
                <a:prstGeom prst="line">
                  <a:avLst/>
                </a:prstGeom>
                <a:ln w="57150" cmpd="sng">
                  <a:solidFill>
                    <a:srgbClr val="61B65B"/>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901419" y="4939135"/>
                  <a:ext cx="307481" cy="0"/>
                </a:xfrm>
                <a:prstGeom prst="line">
                  <a:avLst/>
                </a:prstGeom>
                <a:ln w="57150" cmpd="sng">
                  <a:solidFill>
                    <a:srgbClr val="FD8627"/>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901419" y="5148951"/>
                  <a:ext cx="307481" cy="0"/>
                </a:xfrm>
                <a:prstGeom prst="line">
                  <a:avLst/>
                </a:prstGeom>
                <a:ln w="57150"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grpSp>
      </p:grpSp>
      <p:sp>
        <p:nvSpPr>
          <p:cNvPr id="41" name="TextBox 40"/>
          <p:cNvSpPr txBox="1"/>
          <p:nvPr/>
        </p:nvSpPr>
        <p:spPr>
          <a:xfrm>
            <a:off x="5863256" y="1600875"/>
            <a:ext cx="425079" cy="369332"/>
          </a:xfrm>
          <a:prstGeom prst="rect">
            <a:avLst/>
          </a:prstGeom>
          <a:solidFill>
            <a:schemeClr val="bg1"/>
          </a:solidFill>
        </p:spPr>
        <p:txBody>
          <a:bodyPr wrap="none" rtlCol="0">
            <a:spAutoFit/>
          </a:bodyPr>
          <a:lstStyle/>
          <a:p>
            <a:r>
              <a:rPr lang="en-US" b="1" dirty="0" smtClean="0"/>
              <a:t>(c)</a:t>
            </a:r>
            <a:endParaRPr lang="en-US" b="1" dirty="0"/>
          </a:p>
        </p:txBody>
      </p:sp>
      <p:grpSp>
        <p:nvGrpSpPr>
          <p:cNvPr id="48" name="Group 47"/>
          <p:cNvGrpSpPr/>
          <p:nvPr/>
        </p:nvGrpSpPr>
        <p:grpSpPr>
          <a:xfrm>
            <a:off x="20095" y="1739647"/>
            <a:ext cx="2373335" cy="3230384"/>
            <a:chOff x="-25818" y="1914646"/>
            <a:chExt cx="2716183" cy="3697039"/>
          </a:xfrm>
        </p:grpSpPr>
        <p:grpSp>
          <p:nvGrpSpPr>
            <p:cNvPr id="11" name="Group 10"/>
            <p:cNvGrpSpPr/>
            <p:nvPr/>
          </p:nvGrpSpPr>
          <p:grpSpPr>
            <a:xfrm>
              <a:off x="-25818" y="2387135"/>
              <a:ext cx="2476930" cy="3224550"/>
              <a:chOff x="197457" y="2197995"/>
              <a:chExt cx="2476930" cy="3224550"/>
            </a:xfrm>
          </p:grpSpPr>
          <p:sp>
            <p:nvSpPr>
              <p:cNvPr id="23" name="TextBox 22"/>
              <p:cNvSpPr txBox="1"/>
              <p:nvPr/>
            </p:nvSpPr>
            <p:spPr>
              <a:xfrm rot="16200000">
                <a:off x="-1053298" y="3448750"/>
                <a:ext cx="2872449" cy="370939"/>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359133" y="5021594"/>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359133" y="2476011"/>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0.9</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359133" y="3746540"/>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0.8</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571425" y="5176324"/>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2076289" y="5176324"/>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50</a:t>
                </a:r>
                <a:endParaRPr lang="en-US" sz="1000" dirty="0">
                  <a:latin typeface="Arial" panose="020B0604020202020204" pitchFamily="34" charset="0"/>
                  <a:cs typeface="Arial" panose="020B0604020202020204" pitchFamily="34" charset="0"/>
                </a:endParaRPr>
              </a:p>
            </p:txBody>
          </p:sp>
        </p:grpSp>
        <p:pic>
          <p:nvPicPr>
            <p:cNvPr id="47" name="Picture 46" descr="G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12" y="1914646"/>
              <a:ext cx="2118553" cy="3504148"/>
            </a:xfrm>
            <a:prstGeom prst="rect">
              <a:avLst/>
            </a:prstGeom>
          </p:spPr>
        </p:pic>
      </p:grpSp>
      <p:sp>
        <p:nvSpPr>
          <p:cNvPr id="16" name="TextBox 15"/>
          <p:cNvSpPr txBox="1"/>
          <p:nvPr/>
        </p:nvSpPr>
        <p:spPr>
          <a:xfrm>
            <a:off x="6383104" y="4840963"/>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First Principal Component</a:t>
            </a:r>
            <a:endParaRPr lang="en-US" sz="1400" dirty="0">
              <a:latin typeface="Arial" panose="020B0604020202020204" pitchFamily="34" charset="0"/>
              <a:cs typeface="Arial" panose="020B0604020202020204" pitchFamily="34" charset="0"/>
            </a:endParaRPr>
          </a:p>
        </p:txBody>
      </p:sp>
      <p:grpSp>
        <p:nvGrpSpPr>
          <p:cNvPr id="69" name="Group 68"/>
          <p:cNvGrpSpPr/>
          <p:nvPr/>
        </p:nvGrpSpPr>
        <p:grpSpPr>
          <a:xfrm>
            <a:off x="5916653" y="1820114"/>
            <a:ext cx="3053817" cy="3063012"/>
            <a:chOff x="5984213" y="1806604"/>
            <a:chExt cx="3053819" cy="3063012"/>
          </a:xfrm>
        </p:grpSpPr>
        <p:sp>
          <p:nvSpPr>
            <p:cNvPr id="28" name="TextBox 27"/>
            <p:cNvSpPr txBox="1"/>
            <p:nvPr/>
          </p:nvSpPr>
          <p:spPr>
            <a:xfrm rot="16200000">
              <a:off x="4848827" y="3233328"/>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Component</a:t>
              </a:r>
              <a:endParaRPr lang="en-US" sz="1400" dirty="0">
                <a:latin typeface="Arial" panose="020B0604020202020204" pitchFamily="34" charset="0"/>
                <a:cs typeface="Arial" panose="020B0604020202020204" pitchFamily="34" charset="0"/>
              </a:endParaRPr>
            </a:p>
          </p:txBody>
        </p:sp>
        <p:grpSp>
          <p:nvGrpSpPr>
            <p:cNvPr id="58" name="Group 57"/>
            <p:cNvGrpSpPr/>
            <p:nvPr/>
          </p:nvGrpSpPr>
          <p:grpSpPr>
            <a:xfrm>
              <a:off x="6403138" y="1858391"/>
              <a:ext cx="2598504" cy="2877955"/>
              <a:chOff x="6129844" y="1822431"/>
              <a:chExt cx="2906060" cy="3218586"/>
            </a:xfrm>
          </p:grpSpPr>
          <p:pic>
            <p:nvPicPr>
              <p:cNvPr id="44" name="Picture 43"/>
              <p:cNvPicPr>
                <a:picLocks noChangeAspect="1"/>
              </p:cNvPicPr>
              <p:nvPr/>
            </p:nvPicPr>
            <p:blipFill rotWithShape="1">
              <a:blip r:embed="rId4"/>
              <a:srcRect l="19402" t="11517" r="23134" b="10111"/>
              <a:stretch/>
            </p:blipFill>
            <p:spPr>
              <a:xfrm>
                <a:off x="6129844" y="1822431"/>
                <a:ext cx="2906060" cy="3218586"/>
              </a:xfrm>
              <a:prstGeom prst="rect">
                <a:avLst/>
              </a:prstGeom>
            </p:spPr>
          </p:pic>
          <p:sp>
            <p:nvSpPr>
              <p:cNvPr id="46" name="Rectangle 45"/>
              <p:cNvSpPr/>
              <p:nvPr/>
            </p:nvSpPr>
            <p:spPr>
              <a:xfrm>
                <a:off x="8668545" y="3870046"/>
                <a:ext cx="367359" cy="10517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724206" y="3777947"/>
              <a:ext cx="313826" cy="943100"/>
              <a:chOff x="8023966" y="1544690"/>
              <a:chExt cx="350971" cy="1054718"/>
            </a:xfrm>
          </p:grpSpPr>
          <p:sp>
            <p:nvSpPr>
              <p:cNvPr id="49" name="TextBox 48"/>
              <p:cNvSpPr txBox="1"/>
              <p:nvPr/>
            </p:nvSpPr>
            <p:spPr>
              <a:xfrm>
                <a:off x="8023966" y="1544690"/>
                <a:ext cx="206523" cy="481883"/>
              </a:xfrm>
              <a:prstGeom prst="rect">
                <a:avLst/>
              </a:prstGeom>
              <a:noFill/>
            </p:spPr>
            <p:txBody>
              <a:bodyPr wrap="none" rtlCol="0">
                <a:spAutoFit/>
              </a:bodyPr>
              <a:lstStyle/>
              <a:p>
                <a:pPr algn="r"/>
                <a:endParaRPr lang="en-US" sz="1100" dirty="0" smtClean="0">
                  <a:latin typeface="Arial"/>
                  <a:cs typeface="Arial"/>
                </a:endParaRPr>
              </a:p>
              <a:p>
                <a:pPr algn="r"/>
                <a:endParaRPr lang="en-US" sz="1100" dirty="0" smtClean="0">
                  <a:latin typeface="Arial"/>
                  <a:cs typeface="Arial"/>
                </a:endParaRPr>
              </a:p>
            </p:txBody>
          </p:sp>
          <p:sp>
            <p:nvSpPr>
              <p:cNvPr id="51" name="Oval 50"/>
              <p:cNvSpPr/>
              <p:nvPr/>
            </p:nvSpPr>
            <p:spPr>
              <a:xfrm>
                <a:off x="8226886" y="1668602"/>
                <a:ext cx="49422" cy="53474"/>
              </a:xfrm>
              <a:prstGeom prst="ellipse">
                <a:avLst/>
              </a:prstGeom>
              <a:solidFill>
                <a:srgbClr val="1825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226886" y="1848322"/>
                <a:ext cx="49422" cy="53474"/>
              </a:xfrm>
              <a:prstGeom prst="ellipse">
                <a:avLst/>
              </a:prstGeom>
              <a:solidFill>
                <a:srgbClr val="FB00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26882" y="2028043"/>
                <a:ext cx="49422" cy="53474"/>
              </a:xfrm>
              <a:prstGeom prst="ellipse">
                <a:avLst/>
              </a:prstGeom>
              <a:noFill/>
              <a:ln>
                <a:solidFill>
                  <a:srgbClr val="0D5FB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226882" y="2207764"/>
                <a:ext cx="49422" cy="53474"/>
              </a:xfrm>
              <a:prstGeom prst="ellipse">
                <a:avLst/>
              </a:prstGeom>
              <a:noFill/>
              <a:ln>
                <a:solidFill>
                  <a:srgbClr val="E130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8100855" y="2291632"/>
                <a:ext cx="274082" cy="307776"/>
              </a:xfrm>
              <a:prstGeom prst="rect">
                <a:avLst/>
              </a:prstGeom>
              <a:noFill/>
            </p:spPr>
            <p:txBody>
              <a:bodyPr wrap="none" rtlCol="0">
                <a:spAutoFit/>
              </a:bodyPr>
              <a:lstStyle/>
              <a:p>
                <a:r>
                  <a:rPr lang="en-US" sz="1400" dirty="0" smtClean="0"/>
                  <a:t>*</a:t>
                </a:r>
                <a:endParaRPr lang="en-US" sz="1400" dirty="0"/>
              </a:p>
            </p:txBody>
          </p:sp>
        </p:grpSp>
        <p:sp>
          <p:nvSpPr>
            <p:cNvPr id="60" name="TextBox 59"/>
            <p:cNvSpPr txBox="1"/>
            <p:nvPr/>
          </p:nvSpPr>
          <p:spPr>
            <a:xfrm>
              <a:off x="6117050" y="1806604"/>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a:t>
              </a:r>
            </a:p>
          </p:txBody>
        </p:sp>
        <p:sp>
          <p:nvSpPr>
            <p:cNvPr id="61" name="TextBox 60"/>
            <p:cNvSpPr txBox="1"/>
            <p:nvPr/>
          </p:nvSpPr>
          <p:spPr>
            <a:xfrm>
              <a:off x="6117050" y="3285435"/>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p:cNvSpPr txBox="1"/>
            <p:nvPr/>
          </p:nvSpPr>
          <p:spPr>
            <a:xfrm>
              <a:off x="625670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sp>
          <p:nvSpPr>
            <p:cNvPr id="63" name="TextBox 62"/>
            <p:cNvSpPr txBox="1"/>
            <p:nvPr/>
          </p:nvSpPr>
          <p:spPr>
            <a:xfrm>
              <a:off x="7243075"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64" name="TextBox 63"/>
            <p:cNvSpPr txBox="1"/>
            <p:nvPr/>
          </p:nvSpPr>
          <p:spPr>
            <a:xfrm>
              <a:off x="821736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sp>
        <p:nvSpPr>
          <p:cNvPr id="68" name="TextBox 67"/>
          <p:cNvSpPr txBox="1"/>
          <p:nvPr/>
        </p:nvSpPr>
        <p:spPr>
          <a:xfrm>
            <a:off x="642606" y="4847239"/>
            <a:ext cx="1746856" cy="26892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grpSp>
        <p:nvGrpSpPr>
          <p:cNvPr id="75" name="Group 74"/>
          <p:cNvGrpSpPr/>
          <p:nvPr/>
        </p:nvGrpSpPr>
        <p:grpSpPr>
          <a:xfrm>
            <a:off x="7517814" y="3794490"/>
            <a:ext cx="1382184" cy="930924"/>
            <a:chOff x="7465442" y="3794490"/>
            <a:chExt cx="1382184" cy="930924"/>
          </a:xfrm>
        </p:grpSpPr>
        <p:sp>
          <p:nvSpPr>
            <p:cNvPr id="70" name="Rectangle 69"/>
            <p:cNvSpPr/>
            <p:nvPr/>
          </p:nvSpPr>
          <p:spPr>
            <a:xfrm>
              <a:off x="7465442" y="4284933"/>
              <a:ext cx="1382184" cy="276999"/>
            </a:xfrm>
            <a:prstGeom prst="rect">
              <a:avLst/>
            </a:prstGeom>
          </p:spPr>
          <p:txBody>
            <a:bodyPr wrap="none">
              <a:spAutoFit/>
            </a:bodyPr>
            <a:lstStyle/>
            <a:p>
              <a:r>
                <a:rPr lang="en-US" sz="1200" dirty="0" smtClean="0">
                  <a:latin typeface="Arial"/>
                  <a:cs typeface="Arial"/>
                </a:rPr>
                <a:t>Predicted SW480</a:t>
              </a:r>
              <a:endParaRPr lang="en-US" sz="1200" dirty="0"/>
            </a:p>
          </p:txBody>
        </p:sp>
        <p:sp>
          <p:nvSpPr>
            <p:cNvPr id="71" name="Rectangle 70"/>
            <p:cNvSpPr/>
            <p:nvPr/>
          </p:nvSpPr>
          <p:spPr>
            <a:xfrm>
              <a:off x="8158315" y="3957971"/>
              <a:ext cx="689311" cy="276999"/>
            </a:xfrm>
            <a:prstGeom prst="rect">
              <a:avLst/>
            </a:prstGeom>
          </p:spPr>
          <p:txBody>
            <a:bodyPr wrap="none">
              <a:spAutoFit/>
            </a:bodyPr>
            <a:lstStyle/>
            <a:p>
              <a:r>
                <a:rPr lang="en-US" sz="1200" dirty="0" smtClean="0">
                  <a:latin typeface="Arial"/>
                  <a:cs typeface="Arial"/>
                </a:rPr>
                <a:t>SW480</a:t>
              </a:r>
              <a:endParaRPr lang="en-US" sz="1200" dirty="0"/>
            </a:p>
          </p:txBody>
        </p:sp>
        <p:sp>
          <p:nvSpPr>
            <p:cNvPr id="72" name="Rectangle 71"/>
            <p:cNvSpPr/>
            <p:nvPr/>
          </p:nvSpPr>
          <p:spPr>
            <a:xfrm>
              <a:off x="8363750" y="3794490"/>
              <a:ext cx="483876" cy="276999"/>
            </a:xfrm>
            <a:prstGeom prst="rect">
              <a:avLst/>
            </a:prstGeom>
          </p:spPr>
          <p:txBody>
            <a:bodyPr wrap="none">
              <a:spAutoFit/>
            </a:bodyPr>
            <a:lstStyle/>
            <a:p>
              <a:pPr algn="r"/>
              <a:r>
                <a:rPr lang="en-US" sz="1200" dirty="0" smtClean="0">
                  <a:latin typeface="Arial"/>
                  <a:cs typeface="Arial"/>
                </a:rPr>
                <a:t>OTII</a:t>
              </a:r>
              <a:endParaRPr lang="en-US" sz="1200" dirty="0">
                <a:latin typeface="Arial"/>
                <a:cs typeface="Arial"/>
              </a:endParaRPr>
            </a:p>
          </p:txBody>
        </p:sp>
        <p:sp>
          <p:nvSpPr>
            <p:cNvPr id="73" name="Rectangle 72"/>
            <p:cNvSpPr/>
            <p:nvPr/>
          </p:nvSpPr>
          <p:spPr>
            <a:xfrm>
              <a:off x="7670877" y="4121452"/>
              <a:ext cx="1176749" cy="276999"/>
            </a:xfrm>
            <a:prstGeom prst="rect">
              <a:avLst/>
            </a:prstGeom>
          </p:spPr>
          <p:txBody>
            <a:bodyPr wrap="none">
              <a:spAutoFit/>
            </a:bodyPr>
            <a:lstStyle/>
            <a:p>
              <a:pPr algn="r"/>
              <a:r>
                <a:rPr lang="en-US" sz="1200" dirty="0" smtClean="0">
                  <a:latin typeface="Arial"/>
                  <a:cs typeface="Arial"/>
                </a:rPr>
                <a:t>Predicted OTII</a:t>
              </a:r>
              <a:endParaRPr lang="en-US" sz="1200" dirty="0">
                <a:latin typeface="Arial"/>
                <a:cs typeface="Arial"/>
              </a:endParaRPr>
            </a:p>
          </p:txBody>
        </p:sp>
        <p:sp>
          <p:nvSpPr>
            <p:cNvPr id="74" name="Rectangle 73"/>
            <p:cNvSpPr/>
            <p:nvPr/>
          </p:nvSpPr>
          <p:spPr>
            <a:xfrm>
              <a:off x="8239767" y="4448415"/>
              <a:ext cx="607859" cy="276999"/>
            </a:xfrm>
            <a:prstGeom prst="rect">
              <a:avLst/>
            </a:prstGeom>
          </p:spPr>
          <p:txBody>
            <a:bodyPr wrap="none">
              <a:spAutoFit/>
            </a:bodyPr>
            <a:lstStyle/>
            <a:p>
              <a:pPr algn="r"/>
              <a:r>
                <a:rPr lang="en-US" sz="1200" dirty="0">
                  <a:latin typeface="Arial"/>
                  <a:cs typeface="Arial"/>
                </a:rPr>
                <a:t>Errors</a:t>
              </a:r>
            </a:p>
          </p:txBody>
        </p:sp>
      </p:grpSp>
      <p:sp>
        <p:nvSpPr>
          <p:cNvPr id="2" name="Rectangle 1"/>
          <p:cNvSpPr/>
          <p:nvPr/>
        </p:nvSpPr>
        <p:spPr>
          <a:xfrm>
            <a:off x="1839908" y="1638037"/>
            <a:ext cx="621008" cy="276999"/>
          </a:xfrm>
          <a:prstGeom prst="rect">
            <a:avLst/>
          </a:prstGeom>
        </p:spPr>
        <p:txBody>
          <a:bodyPr wrap="none">
            <a:spAutoFit/>
          </a:bodyPr>
          <a:lstStyle/>
          <a:p>
            <a:r>
              <a:rPr lang="en-US" sz="1200" dirty="0" smtClean="0">
                <a:solidFill>
                  <a:srgbClr val="1760A7"/>
                </a:solidFill>
                <a:latin typeface="Arial"/>
                <a:cs typeface="Arial"/>
              </a:rPr>
              <a:t>96.0%</a:t>
            </a:r>
            <a:endParaRPr lang="en-US" sz="1200" dirty="0">
              <a:solidFill>
                <a:srgbClr val="1760A7"/>
              </a:solidFill>
              <a:latin typeface="Arial"/>
              <a:cs typeface="Arial"/>
            </a:endParaRPr>
          </a:p>
        </p:txBody>
      </p:sp>
      <p:sp>
        <p:nvSpPr>
          <p:cNvPr id="3" name="Rectangle 2"/>
          <p:cNvSpPr/>
          <p:nvPr/>
        </p:nvSpPr>
        <p:spPr>
          <a:xfrm>
            <a:off x="1839908" y="2712812"/>
            <a:ext cx="621008" cy="276999"/>
          </a:xfrm>
          <a:prstGeom prst="rect">
            <a:avLst/>
          </a:prstGeom>
        </p:spPr>
        <p:txBody>
          <a:bodyPr wrap="none">
            <a:spAutoFit/>
          </a:bodyPr>
          <a:lstStyle/>
          <a:p>
            <a:r>
              <a:rPr lang="en-US" sz="1200" dirty="0" smtClean="0">
                <a:solidFill>
                  <a:srgbClr val="D3272C"/>
                </a:solidFill>
                <a:latin typeface="Arial"/>
                <a:cs typeface="Arial"/>
              </a:rPr>
              <a:t>86.0%</a:t>
            </a:r>
            <a:endParaRPr lang="en-US" sz="1200" dirty="0">
              <a:solidFill>
                <a:srgbClr val="D3272C"/>
              </a:solidFill>
              <a:latin typeface="Arial"/>
              <a:cs typeface="Arial"/>
            </a:endParaRPr>
          </a:p>
        </p:txBody>
      </p:sp>
      <p:sp>
        <p:nvSpPr>
          <p:cNvPr id="5" name="Rectangle 4"/>
          <p:cNvSpPr/>
          <p:nvPr/>
        </p:nvSpPr>
        <p:spPr>
          <a:xfrm>
            <a:off x="1839908" y="3897494"/>
            <a:ext cx="621008" cy="276999"/>
          </a:xfrm>
          <a:prstGeom prst="rect">
            <a:avLst/>
          </a:prstGeom>
        </p:spPr>
        <p:txBody>
          <a:bodyPr wrap="none">
            <a:spAutoFit/>
          </a:bodyPr>
          <a:lstStyle/>
          <a:p>
            <a:r>
              <a:rPr lang="en-US" sz="1200" dirty="0" smtClean="0">
                <a:solidFill>
                  <a:srgbClr val="238C1C"/>
                </a:solidFill>
                <a:latin typeface="Arial"/>
                <a:cs typeface="Arial"/>
              </a:rPr>
              <a:t>75.4%</a:t>
            </a:r>
            <a:endParaRPr lang="en-US" sz="1200" dirty="0">
              <a:solidFill>
                <a:srgbClr val="238C1C"/>
              </a:solidFill>
              <a:latin typeface="Arial"/>
              <a:cs typeface="Arial"/>
            </a:endParaRPr>
          </a:p>
        </p:txBody>
      </p:sp>
      <p:sp>
        <p:nvSpPr>
          <p:cNvPr id="6" name="Rectangle 5"/>
          <p:cNvSpPr/>
          <p:nvPr/>
        </p:nvSpPr>
        <p:spPr>
          <a:xfrm>
            <a:off x="1839908" y="4201184"/>
            <a:ext cx="621008" cy="276999"/>
          </a:xfrm>
          <a:prstGeom prst="rect">
            <a:avLst/>
          </a:prstGeom>
        </p:spPr>
        <p:txBody>
          <a:bodyPr wrap="none">
            <a:spAutoFit/>
          </a:bodyPr>
          <a:lstStyle/>
          <a:p>
            <a:r>
              <a:rPr lang="en-US" sz="1200" dirty="0">
                <a:solidFill>
                  <a:srgbClr val="FF710B"/>
                </a:solidFill>
                <a:latin typeface="Arial"/>
                <a:cs typeface="Arial"/>
              </a:rPr>
              <a:t>72.8%</a:t>
            </a:r>
          </a:p>
        </p:txBody>
      </p:sp>
    </p:spTree>
    <p:extLst>
      <p:ext uri="{BB962C8B-B14F-4D97-AF65-F5344CB8AC3E}">
        <p14:creationId xmlns:p14="http://schemas.microsoft.com/office/powerpoint/2010/main" val="3295032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mparison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147" y="3858048"/>
            <a:ext cx="5194300" cy="2260600"/>
          </a:xfrm>
          <a:prstGeom prst="rect">
            <a:avLst/>
          </a:prstGeom>
        </p:spPr>
      </p:pic>
      <p:sp>
        <p:nvSpPr>
          <p:cNvPr id="9" name="TextBox 8"/>
          <p:cNvSpPr txBox="1"/>
          <p:nvPr/>
        </p:nvSpPr>
        <p:spPr>
          <a:xfrm>
            <a:off x="1039384" y="658733"/>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584106"/>
            <a:ext cx="452368" cy="369332"/>
          </a:xfrm>
          <a:prstGeom prst="rect">
            <a:avLst/>
          </a:prstGeom>
          <a:noFill/>
        </p:spPr>
        <p:txBody>
          <a:bodyPr wrap="none" rtlCol="0">
            <a:spAutoFit/>
          </a:bodyPr>
          <a:lstStyle/>
          <a:p>
            <a:r>
              <a:rPr lang="en-US" b="1" dirty="0" smtClean="0"/>
              <a:t>(b)</a:t>
            </a:r>
            <a:endParaRPr lang="en-US" b="1" dirty="0"/>
          </a:p>
        </p:txBody>
      </p:sp>
      <p:sp>
        <p:nvSpPr>
          <p:cNvPr id="22" name="TextBox 21"/>
          <p:cNvSpPr txBox="1"/>
          <p:nvPr/>
        </p:nvSpPr>
        <p:spPr>
          <a:xfrm rot="16200000">
            <a:off x="771538" y="4816335"/>
            <a:ext cx="1717426"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3" name="TextBox 22"/>
          <p:cNvSpPr txBox="1"/>
          <p:nvPr/>
        </p:nvSpPr>
        <p:spPr>
          <a:xfrm>
            <a:off x="3123523" y="3208395"/>
            <a:ext cx="2914700"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489916" y="5962223"/>
            <a:ext cx="740401" cy="307777"/>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D</a:t>
            </a:r>
            <a:r>
              <a:rPr lang="en-US" sz="1400" dirty="0" smtClean="0">
                <a:latin typeface="Arial" panose="020B0604020202020204" pitchFamily="34" charset="0"/>
                <a:cs typeface="Arial" panose="020B0604020202020204" pitchFamily="34" charset="0"/>
              </a:rPr>
              <a:t>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4726508" y="5962223"/>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5929654" y="5962223"/>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sp>
        <p:nvSpPr>
          <p:cNvPr id="31" name="TextBox 30"/>
          <p:cNvSpPr txBox="1"/>
          <p:nvPr/>
        </p:nvSpPr>
        <p:spPr>
          <a:xfrm>
            <a:off x="6962525" y="4183306"/>
            <a:ext cx="1225715" cy="523220"/>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505" y="4970535"/>
            <a:ext cx="534301" cy="742033"/>
          </a:xfrm>
          <a:prstGeom prst="rect">
            <a:avLst/>
          </a:prstGeom>
        </p:spPr>
      </p:pic>
      <p:sp>
        <p:nvSpPr>
          <p:cNvPr id="33" name="TextBox 32"/>
          <p:cNvSpPr txBox="1"/>
          <p:nvPr/>
        </p:nvSpPr>
        <p:spPr>
          <a:xfrm>
            <a:off x="7032146" y="5622869"/>
            <a:ext cx="122571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Boxplot with whiskers </a:t>
            </a:r>
          </a:p>
        </p:txBody>
      </p:sp>
      <p:grpSp>
        <p:nvGrpSpPr>
          <p:cNvPr id="38" name="Group 37"/>
          <p:cNvGrpSpPr/>
          <p:nvPr/>
        </p:nvGrpSpPr>
        <p:grpSpPr>
          <a:xfrm>
            <a:off x="2147290" y="5962223"/>
            <a:ext cx="1250337" cy="307777"/>
            <a:chOff x="2042546" y="6151363"/>
            <a:chExt cx="1250337" cy="307777"/>
          </a:xfrm>
        </p:grpSpPr>
        <p:sp>
          <p:nvSpPr>
            <p:cNvPr id="34" name="TextBox 33"/>
            <p:cNvSpPr txBox="1"/>
            <p:nvPr/>
          </p:nvSpPr>
          <p:spPr>
            <a:xfrm>
              <a:off x="2364913" y="616530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sp>
          <p:nvSpPr>
            <p:cNvPr id="35" name="TextBox 34"/>
            <p:cNvSpPr txBox="1"/>
            <p:nvPr/>
          </p:nvSpPr>
          <p:spPr>
            <a:xfrm>
              <a:off x="2042546" y="6151363"/>
              <a:ext cx="1250337"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DNN + ROC</a:t>
              </a:r>
              <a:endParaRPr lang="en-US" sz="1400" dirty="0">
                <a:latin typeface="Arial" panose="020B0604020202020204" pitchFamily="34" charset="0"/>
                <a:cs typeface="Arial" panose="020B0604020202020204" pitchFamily="34" charset="0"/>
              </a:endParaRPr>
            </a:p>
          </p:txBody>
        </p:sp>
      </p:grpSp>
      <p:pic>
        <p:nvPicPr>
          <p:cNvPr id="3" name="Picture 2" descr="Learning curve.pdf"/>
          <p:cNvPicPr>
            <a:picLocks noChangeAspect="1"/>
          </p:cNvPicPr>
          <p:nvPr/>
        </p:nvPicPr>
        <p:blipFill rotWithShape="1">
          <a:blip r:embed="rId4">
            <a:extLst>
              <a:ext uri="{28A0092B-C50C-407E-A947-70E740481C1C}">
                <a14:useLocalDpi xmlns:a14="http://schemas.microsoft.com/office/drawing/2010/main" val="0"/>
              </a:ext>
            </a:extLst>
          </a:blip>
          <a:srcRect l="5280" t="2360" r="8092" b="7276"/>
          <a:stretch/>
        </p:blipFill>
        <p:spPr>
          <a:xfrm>
            <a:off x="1784140" y="658733"/>
            <a:ext cx="5831458" cy="2608821"/>
          </a:xfrm>
          <a:prstGeom prst="rect">
            <a:avLst/>
          </a:prstGeom>
        </p:spPr>
      </p:pic>
      <p:grpSp>
        <p:nvGrpSpPr>
          <p:cNvPr id="11" name="Group 10"/>
          <p:cNvGrpSpPr/>
          <p:nvPr/>
        </p:nvGrpSpPr>
        <p:grpSpPr>
          <a:xfrm>
            <a:off x="7235844" y="4069148"/>
            <a:ext cx="708177" cy="92098"/>
            <a:chOff x="7294155" y="4258288"/>
            <a:chExt cx="708177" cy="92098"/>
          </a:xfrm>
        </p:grpSpPr>
        <p:sp>
          <p:nvSpPr>
            <p:cNvPr id="7" name="Oval 6"/>
            <p:cNvSpPr/>
            <p:nvPr/>
          </p:nvSpPr>
          <p:spPr>
            <a:xfrm rot="16200000">
              <a:off x="7294155" y="4258288"/>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7448175" y="4258288"/>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7602195" y="4258288"/>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7756215" y="4258288"/>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16200000">
              <a:off x="7910234" y="4258288"/>
              <a:ext cx="92098" cy="92098"/>
            </a:xfrm>
            <a:prstGeom prst="ellipse">
              <a:avLst/>
            </a:prstGeom>
            <a:solidFill>
              <a:srgbClr val="814B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536765" y="1164014"/>
            <a:ext cx="307778" cy="1598286"/>
            <a:chOff x="1536765" y="1164014"/>
            <a:chExt cx="307778" cy="1598286"/>
          </a:xfrm>
        </p:grpSpPr>
        <p:sp>
          <p:nvSpPr>
            <p:cNvPr id="2" name="Rectangle 1"/>
            <p:cNvSpPr/>
            <p:nvPr/>
          </p:nvSpPr>
          <p:spPr>
            <a:xfrm>
              <a:off x="1736968" y="1230083"/>
              <a:ext cx="107575" cy="30752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rot="16200000">
              <a:off x="891511" y="1809268"/>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Entropy</a:t>
              </a:r>
              <a:endParaRPr lang="en-US" sz="1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4260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93" y="3911922"/>
            <a:ext cx="6261100" cy="2209800"/>
          </a:xfrm>
          <a:prstGeom prst="rect">
            <a:avLst/>
          </a:prstGeom>
        </p:spPr>
      </p:pic>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27395</TotalTime>
  <Words>2681</Words>
  <Application>Microsoft Macintosh PowerPoint</Application>
  <PresentationFormat>On-screen Show (4:3)</PresentationFormat>
  <Paragraphs>283</Paragraphs>
  <Slides>13</Slides>
  <Notes>10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426</cp:revision>
  <dcterms:created xsi:type="dcterms:W3CDTF">2014-09-09T01:17:02Z</dcterms:created>
  <dcterms:modified xsi:type="dcterms:W3CDTF">2015-11-12T03:09:12Z</dcterms:modified>
</cp:coreProperties>
</file>